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31" r:id="rId2"/>
    <p:sldId id="405" r:id="rId3"/>
    <p:sldId id="406" r:id="rId4"/>
    <p:sldId id="407" r:id="rId5"/>
    <p:sldId id="408" r:id="rId6"/>
    <p:sldId id="401" r:id="rId7"/>
    <p:sldId id="404" r:id="rId8"/>
    <p:sldId id="308" r:id="rId9"/>
    <p:sldId id="326" r:id="rId10"/>
    <p:sldId id="31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2308AB-B168-584C-A35E-6DA4B1AB3805}">
          <p14:sldIdLst>
            <p14:sldId id="331"/>
            <p14:sldId id="405"/>
            <p14:sldId id="406"/>
            <p14:sldId id="407"/>
            <p14:sldId id="408"/>
            <p14:sldId id="401"/>
            <p14:sldId id="404"/>
            <p14:sldId id="308"/>
            <p14:sldId id="326"/>
          </p14:sldIdLst>
        </p14:section>
        <p14:section name="Тарифы" id="{2AA9F286-DF81-854F-8448-61E41164C232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1"/>
    <a:srgbClr val="DF454C"/>
    <a:srgbClr val="6DCC25"/>
    <a:srgbClr val="009FC2"/>
    <a:srgbClr val="73B1CB"/>
    <a:srgbClr val="007992"/>
    <a:srgbClr val="007993"/>
    <a:srgbClr val="50BFA8"/>
    <a:srgbClr val="D7EAF3"/>
    <a:srgbClr val="D6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5" autoAdjust="0"/>
    <p:restoredTop sz="96401"/>
  </p:normalViewPr>
  <p:slideViewPr>
    <p:cSldViewPr snapToGrid="0" snapToObjects="1" showGuides="1">
      <p:cViewPr varScale="1">
        <p:scale>
          <a:sx n="117" d="100"/>
          <a:sy n="117" d="100"/>
        </p:scale>
        <p:origin x="204" y="114"/>
      </p:cViewPr>
      <p:guideLst>
        <p:guide orient="horz" pos="2160"/>
        <p:guide pos="3840"/>
        <p:guide pos="506"/>
        <p:guide orient="horz" pos="663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5F0F0-3804-9A43-A10C-1E429DDF6A95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4ABD6-C7B8-B646-B42B-CEE4E40DE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4ABD6-C7B8-B646-B42B-CEE4E40DEC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7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4ABD6-C7B8-B646-B42B-CEE4E40DEC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2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E519-3F0E-9E44-AA76-751291C090E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F7B6-0A6C-9E4F-99CF-A37704BF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-retail.com/faq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3"/>
          <a:stretch/>
        </p:blipFill>
        <p:spPr>
          <a:xfrm>
            <a:off x="-930" y="-34725"/>
            <a:ext cx="12192930" cy="6892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34725"/>
            <a:ext cx="12192930" cy="6892725"/>
          </a:xfrm>
          <a:prstGeom prst="rect">
            <a:avLst/>
          </a:prstGeo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0" y="617674"/>
            <a:ext cx="2013416" cy="66040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9602" y="3305332"/>
            <a:ext cx="10954518" cy="3227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44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Облачная </a:t>
            </a:r>
            <a:r>
              <a:rPr lang="ru-RU" sz="44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касса</a:t>
            </a:r>
            <a:br>
              <a:rPr lang="ru-RU" sz="44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Система управления продажами</a:t>
            </a:r>
            <a:r>
              <a:rPr lang="ru-RU" sz="44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Маркетинговые инструменты</a:t>
            </a:r>
            <a:r>
              <a:rPr lang="ru-RU" sz="44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</a:br>
            <a:endParaRPr lang="ru-RU" sz="2000" dirty="0">
              <a:solidFill>
                <a:schemeClr val="bg1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DE41"/>
            </a:gs>
            <a:gs pos="74000">
              <a:srgbClr val="6DCC25"/>
            </a:gs>
            <a:gs pos="83000">
              <a:srgbClr val="6DCC25"/>
            </a:gs>
            <a:gs pos="100000">
              <a:srgbClr val="6DCC2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73669"/>
            <a:ext cx="12192001" cy="906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Остались вопросы? </a:t>
            </a:r>
            <a:r>
              <a:rPr lang="ru-RU" sz="3500" dirty="0" smtClean="0">
                <a:solidFill>
                  <a:schemeClr val="bg1"/>
                </a:solidFill>
                <a:latin typeface="PF Din Text Cond Pro Medium" charset="0"/>
                <a:ea typeface="PF Din Text Cond Pro Medium" charset="0"/>
                <a:cs typeface="PF Din Text Cond Pro Medium" charset="0"/>
              </a:rPr>
              <a:t>Звоните!</a:t>
            </a:r>
            <a:endParaRPr lang="ru-RU" sz="3500" dirty="0">
              <a:solidFill>
                <a:schemeClr val="bg1"/>
              </a:solidFill>
              <a:latin typeface="PF Din Text Cond Pro Medium" charset="0"/>
              <a:ea typeface="PF Din Text Cond Pro Medium" charset="0"/>
              <a:cs typeface="PF Din Text Cond Pro Medium" charset="0"/>
            </a:endParaRPr>
          </a:p>
        </p:txBody>
      </p:sp>
      <p:sp>
        <p:nvSpPr>
          <p:cNvPr id="3" name="Скругленный прямоугольник 2">
            <a:hlinkClick r:id="rId2"/>
          </p:cNvPr>
          <p:cNvSpPr/>
          <p:nvPr/>
        </p:nvSpPr>
        <p:spPr>
          <a:xfrm>
            <a:off x="3888850" y="2679822"/>
            <a:ext cx="4414299" cy="1162454"/>
          </a:xfrm>
          <a:prstGeom prst="roundRect">
            <a:avLst/>
          </a:prstGeom>
          <a:noFill/>
          <a:ln w="9525">
            <a:solidFill>
              <a:srgbClr val="6DC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PF Din Text Cond Pro Medium" charset="0"/>
                <a:ea typeface="PF Din Text Cond Pro Medium" charset="0"/>
                <a:cs typeface="PF Din Text Cond Pro Medium" charset="0"/>
              </a:rPr>
              <a:t>8 800 555-18-01</a:t>
            </a:r>
            <a:endParaRPr lang="ru-RU" sz="4000" b="1" dirty="0">
              <a:solidFill>
                <a:schemeClr val="bg1"/>
              </a:solidFill>
              <a:latin typeface="PF Din Text Cond Pro Medium" charset="0"/>
              <a:ea typeface="PF Din Text Cond Pro Medium" charset="0"/>
              <a:cs typeface="PF Din Text Cond Pro Medium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56" y="5698347"/>
            <a:ext cx="1500287" cy="4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00563" y="524106"/>
            <a:ext cx="8241214" cy="906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Мы предлагаем Вам </a:t>
            </a:r>
            <a:endParaRPr lang="ru-RU" dirty="0">
              <a:solidFill>
                <a:srgbClr val="253D47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594" y="2167406"/>
            <a:ext cx="55055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Современная касса на планшете, которая печатает чеки согласно 54‑ФЗ, а также отправляет их в электронном виде покупателю на электронную почту или по SMS</a:t>
            </a: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. Установим </a:t>
            </a: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кассу в любом регионе РФ.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03594" y="1693051"/>
            <a:ext cx="4201637" cy="4743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Онлайн касса</a:t>
            </a:r>
            <a:endParaRPr lang="ru-RU" sz="3000" dirty="0">
              <a:solidFill>
                <a:srgbClr val="253D47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594" y="3172675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1"/>
                </a:solidFill>
                <a:latin typeface="pf din text cond pro" charset="0"/>
              </a:rPr>
              <a:t>от 21 990 руб.</a:t>
            </a:r>
            <a:endParaRPr lang="ru-RU" dirty="0">
              <a:solidFill>
                <a:srgbClr val="004251"/>
              </a:solidFill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818725" y="1545167"/>
            <a:ext cx="4346735" cy="531283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069461" y="4015943"/>
            <a:ext cx="2774158" cy="1152270"/>
            <a:chOff x="739515" y="2317786"/>
            <a:chExt cx="2774158" cy="115227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39515" y="2967354"/>
              <a:ext cx="2774158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Соответствует нормам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54‑ФЗ и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171‑ФЗ</a:t>
              </a:r>
            </a:p>
          </p:txBody>
        </p:sp>
        <p:pic>
          <p:nvPicPr>
            <p:cNvPr id="15" name="Изображение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275" y="2317786"/>
              <a:ext cx="871621" cy="65371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848545" y="4015943"/>
            <a:ext cx="2774158" cy="1152270"/>
            <a:chOff x="6287831" y="2317786"/>
            <a:chExt cx="2774158" cy="115227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287831" y="2967354"/>
              <a:ext cx="2774158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Всегда знает актуальные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товарные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остатки на складе</a:t>
              </a:r>
            </a:p>
          </p:txBody>
        </p:sp>
        <p:pic>
          <p:nvPicPr>
            <p:cNvPr id="18" name="Изображение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0551" y="2317786"/>
              <a:ext cx="811349" cy="60851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003594" y="4015943"/>
            <a:ext cx="2774158" cy="1767822"/>
            <a:chOff x="739515" y="3767698"/>
            <a:chExt cx="2774158" cy="17678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39515" y="4417265"/>
              <a:ext cx="2774158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Позволяет моментально масштабировать бизнес,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добавить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любое количество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касс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можно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буквально </a:t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за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секунды</a:t>
              </a:r>
            </a:p>
          </p:txBody>
        </p:sp>
        <p:pic>
          <p:nvPicPr>
            <p:cNvPr id="21" name="Изображение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805" y="3767698"/>
              <a:ext cx="866091" cy="6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78" y="1911039"/>
            <a:ext cx="4792588" cy="319505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0563" y="524106"/>
            <a:ext cx="8241214" cy="906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Мы предлагаем Вам </a:t>
            </a:r>
            <a:endParaRPr lang="ru-RU" dirty="0">
              <a:solidFill>
                <a:srgbClr val="253D47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03594" y="1487867"/>
            <a:ext cx="4201637" cy="4743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Интернет-магазин</a:t>
            </a:r>
            <a:endParaRPr lang="ru-RU" sz="3000" dirty="0">
              <a:solidFill>
                <a:srgbClr val="253D47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594" y="1966843"/>
            <a:ext cx="550550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Полностью готовый к работе интернет‑магазин всего за 1 час</a:t>
            </a: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endParaRPr lang="ru-RU" sz="1200" dirty="0">
              <a:solidFill>
                <a:srgbClr val="253D47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03594" y="4623335"/>
            <a:ext cx="2774158" cy="1398511"/>
            <a:chOff x="739515" y="2166726"/>
            <a:chExt cx="2774158" cy="13985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39515" y="2857351"/>
              <a:ext cx="27741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Полная синхронизация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товарных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позиций со всеми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вашими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торговыми точками</a:t>
              </a:r>
            </a:p>
          </p:txBody>
        </p:sp>
        <p:pic>
          <p:nvPicPr>
            <p:cNvPr id="27" name="Изображение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275" y="2166726"/>
              <a:ext cx="920831" cy="69062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8107484" y="4623332"/>
            <a:ext cx="2774158" cy="1193330"/>
            <a:chOff x="6287831" y="2639991"/>
            <a:chExt cx="2774158" cy="119333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287831" y="3330619"/>
              <a:ext cx="2774158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Единая система учёта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товарных остатков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онлайн</a:t>
              </a:r>
            </a:p>
          </p:txBody>
        </p:sp>
        <p:pic>
          <p:nvPicPr>
            <p:cNvPr id="30" name="Изображение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794" y="2639991"/>
              <a:ext cx="917733" cy="6883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10043213" y="4623332"/>
            <a:ext cx="2774158" cy="1193330"/>
            <a:chOff x="9061989" y="2639991"/>
            <a:chExt cx="2774158" cy="119333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061989" y="3330619"/>
              <a:ext cx="2774158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Соответствует требованиям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54‑ФЗ</a:t>
              </a:r>
              <a:endParaRPr lang="ru-RU" sz="10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33" name="Изображение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1952" y="2639991"/>
              <a:ext cx="919285" cy="68946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003594" y="2625151"/>
            <a:ext cx="6813777" cy="1609181"/>
            <a:chOff x="6003594" y="3118819"/>
            <a:chExt cx="6813777" cy="160918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003594" y="3118819"/>
              <a:ext cx="2944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4251"/>
                  </a:solidFill>
                  <a:latin typeface="pf din text cond pro" charset="0"/>
                </a:rPr>
                <a:t>С </a:t>
              </a:r>
              <a:r>
                <a:rPr lang="en-US" dirty="0" err="1" smtClean="0">
                  <a:solidFill>
                    <a:srgbClr val="004251"/>
                  </a:solidFill>
                  <a:latin typeface="pf din text cond pro" charset="0"/>
                </a:rPr>
                <a:t>i</a:t>
              </a:r>
              <a:r>
                <a:rPr lang="en-US" dirty="0" smtClean="0">
                  <a:solidFill>
                    <a:srgbClr val="004251"/>
                  </a:solidFill>
                  <a:latin typeface="pf din text cond pro" charset="0"/>
                </a:rPr>
                <a:t>-Retail </a:t>
              </a:r>
              <a:r>
                <a:rPr lang="ru-RU" dirty="0" smtClean="0">
                  <a:solidFill>
                    <a:srgbClr val="004251"/>
                  </a:solidFill>
                  <a:latin typeface="pf din text cond pro" charset="0"/>
                </a:rPr>
                <a:t>это просто как никогда</a:t>
              </a:r>
              <a:endParaRPr lang="ru-RU" dirty="0">
                <a:solidFill>
                  <a:srgbClr val="00425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003594" y="3534670"/>
              <a:ext cx="2774158" cy="988145"/>
              <a:chOff x="6003594" y="3534670"/>
              <a:chExt cx="2774158" cy="988145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003594" y="4225298"/>
                <a:ext cx="2774158" cy="29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000" dirty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  <a:t>Выбираете домен</a:t>
                </a:r>
              </a:p>
            </p:txBody>
          </p:sp>
          <p:pic>
            <p:nvPicPr>
              <p:cNvPr id="2" name="Изображение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0" y="3534670"/>
                <a:ext cx="917733" cy="688300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8107484" y="3534670"/>
              <a:ext cx="2774158" cy="1193330"/>
              <a:chOff x="8107484" y="3534670"/>
              <a:chExt cx="2774158" cy="119333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8107484" y="4225298"/>
                <a:ext cx="2774158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000" dirty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  <a:t>Запускаете </a:t>
                </a:r>
                <a:r>
                  <a:rPr lang="ru-RU" sz="1000" dirty="0" smtClean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  <a:t/>
                </a:r>
                <a:br>
                  <a:rPr lang="ru-RU" sz="1000" dirty="0" smtClean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</a:br>
                <a:r>
                  <a:rPr lang="ru-RU" sz="1000" dirty="0" smtClean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  <a:t>службу доставки</a:t>
                </a:r>
                <a:endPara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pic>
            <p:nvPicPr>
              <p:cNvPr id="3" name="Изображение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8338" y="3534670"/>
                <a:ext cx="919285" cy="689464"/>
              </a:xfrm>
              <a:prstGeom prst="rect">
                <a:avLst/>
              </a:prstGeom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10043213" y="3533506"/>
              <a:ext cx="2774158" cy="1194494"/>
              <a:chOff x="10043213" y="3533506"/>
              <a:chExt cx="2774158" cy="1194494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10043213" y="4225298"/>
                <a:ext cx="2774158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000" dirty="0" smtClean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  <a:t>Открываете </a:t>
                </a:r>
                <a:br>
                  <a:rPr lang="ru-RU" sz="1000" dirty="0" smtClean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</a:br>
                <a:r>
                  <a:rPr lang="ru-RU" sz="1000" dirty="0" smtClean="0">
                    <a:solidFill>
                      <a:srgbClr val="253D47"/>
                    </a:solidFill>
                    <a:latin typeface="Open Sans" charset="0"/>
                    <a:ea typeface="Open Sans" charset="0"/>
                    <a:cs typeface="Open Sans" charset="0"/>
                  </a:rPr>
                  <a:t>интернет-магазин</a:t>
                </a:r>
                <a:endPara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3175" y="3533506"/>
                <a:ext cx="919285" cy="6894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11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00563" y="524106"/>
            <a:ext cx="8241214" cy="906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Мы предлагаем Вам </a:t>
            </a:r>
            <a:endParaRPr lang="ru-RU" dirty="0">
              <a:solidFill>
                <a:srgbClr val="253D47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594" y="2442961"/>
            <a:ext cx="55055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Ваш онлайн-инструмент для контроля за вашим бизнесом, включающий </a:t>
            </a:r>
            <a:r>
              <a:rPr lang="ru-RU" sz="1200" dirty="0" err="1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товаро</a:t>
            </a: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-учетную систему, аналитику продаж, управление кассами, интернет‑магазинами и другими торговыми точками.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107484" y="4442603"/>
            <a:ext cx="277415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Мониторинг и управление </a:t>
            </a:r>
            <a:r>
              <a:rPr lang="ru-RU" sz="10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0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0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кассовым </a:t>
            </a:r>
            <a:r>
              <a:rPr lang="ru-RU" sz="10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оборудованием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43213" y="4442603"/>
            <a:ext cx="277415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Управление и контроль </a:t>
            </a:r>
            <a:r>
              <a:rPr lang="ru-RU" sz="10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0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0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действий </a:t>
            </a:r>
            <a:r>
              <a:rPr lang="ru-RU" sz="10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персонала</a:t>
            </a: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880977"/>
            <a:ext cx="4904269" cy="326951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003594" y="3751975"/>
            <a:ext cx="2774158" cy="1398514"/>
            <a:chOff x="6003594" y="4832859"/>
            <a:chExt cx="2774158" cy="139851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03594" y="5523487"/>
              <a:ext cx="27741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Управление ассортиментом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и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отслеживание товарных </a:t>
              </a: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/>
              </a:r>
              <a:b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</a:br>
              <a:r>
                <a:rPr lang="ru-RU" sz="1000" dirty="0" smtClean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остатков </a:t>
              </a:r>
              <a:r>
                <a:rPr lang="ru-RU" sz="1000" dirty="0">
                  <a:solidFill>
                    <a:srgbClr val="253D47"/>
                  </a:solidFill>
                  <a:latin typeface="Open Sans" charset="0"/>
                  <a:ea typeface="Open Sans" charset="0"/>
                  <a:cs typeface="Open Sans" charset="0"/>
                </a:rPr>
                <a:t>онлайн</a:t>
              </a:r>
            </a:p>
          </p:txBody>
        </p:sp>
        <p:pic>
          <p:nvPicPr>
            <p:cNvPr id="17" name="Изображение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4832859"/>
              <a:ext cx="811349" cy="608512"/>
            </a:xfrm>
            <a:prstGeom prst="rect">
              <a:avLst/>
            </a:prstGeom>
          </p:spPr>
        </p:pic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6003594" y="1963985"/>
            <a:ext cx="4201637" cy="4743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Личный кабинет</a:t>
            </a:r>
            <a:endParaRPr lang="ru-RU" sz="3000" dirty="0">
              <a:solidFill>
                <a:srgbClr val="253D47"/>
              </a:solidFill>
              <a:latin typeface="PF Din Text Cond Pro Thin" charset="0"/>
              <a:ea typeface="PF Din Text Cond Pro Thin" charset="0"/>
              <a:cs typeface="PF Din Text Cond Pro Thin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41" y="3708145"/>
            <a:ext cx="869789" cy="65234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44" y="3751975"/>
            <a:ext cx="807904" cy="6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00563" y="524106"/>
            <a:ext cx="8241214" cy="906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Готовые «коробочные» решения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9263"/>
            <a:ext cx="4763079" cy="301842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393293"/>
            <a:ext cx="4772502" cy="302439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6" y="4624032"/>
            <a:ext cx="10246926" cy="16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00562" y="524106"/>
            <a:ext cx="10848833" cy="906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Поправки к </a:t>
            </a:r>
            <a:r>
              <a:rPr lang="ru-RU" dirty="0" smtClean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54-ФЗ</a:t>
            </a:r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.</a:t>
            </a:r>
            <a:r>
              <a:rPr lang="ru-RU" dirty="0" smtClean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 </a:t>
            </a:r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Главное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562" y="1634236"/>
            <a:ext cx="4455828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1 февраля 2017 поставить на учёт в ФНС или перерегистрировать устаревшую кассу (с ЭКЛЗ) нельзя</a:t>
            </a:r>
          </a:p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 </a:t>
            </a:r>
          </a:p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1 </a:t>
            </a: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июля 2017 вся </a:t>
            </a: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контрольно-кассовая техника  должна отправлять электронные версии чеков оператору фискальных </a:t>
            </a: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данных</a:t>
            </a:r>
          </a:p>
          <a:p>
            <a:pPr>
              <a:lnSpc>
                <a:spcPts val="2100"/>
              </a:lnSpc>
            </a:pPr>
            <a:endParaRPr lang="ru-RU" sz="1200" dirty="0">
              <a:solidFill>
                <a:srgbClr val="253D47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2100"/>
              </a:lnSpc>
            </a:pP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с 1 июля 2018 года печатать чеки и отправлять данные </a:t>
            </a: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в </a:t>
            </a: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ОФД обязаны все, в </a:t>
            </a:r>
            <a:r>
              <a:rPr lang="ru-RU" sz="1200" dirty="0" err="1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т.ч</a:t>
            </a:r>
            <a:r>
              <a:rPr lang="ru-RU" sz="1200" dirty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. и предприниматели находящиеся на ЕНВД и патентной системе </a:t>
            </a:r>
            <a:r>
              <a:rPr lang="ru-RU" sz="1200" dirty="0" smtClean="0">
                <a:solidFill>
                  <a:srgbClr val="253D47"/>
                </a:solidFill>
                <a:latin typeface="Open Sans" charset="0"/>
                <a:ea typeface="Open Sans" charset="0"/>
                <a:cs typeface="Open Sans" charset="0"/>
              </a:rPr>
              <a:t>налогообложения.</a:t>
            </a:r>
            <a:endParaRPr lang="ru-RU" sz="1200" dirty="0">
              <a:solidFill>
                <a:srgbClr val="253D47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634236"/>
            <a:ext cx="5573027" cy="3022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3809547"/>
            <a:ext cx="5573027" cy="847022"/>
          </a:xfrm>
          <a:prstGeom prst="rect">
            <a:avLst/>
          </a:prstGeom>
          <a:solidFill>
            <a:srgbClr val="DF4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F454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3953" y="1857240"/>
            <a:ext cx="499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F454C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ШТРАФЫ ЗА НЕПРИМЕНЕНИЕ ККТ</a:t>
            </a:r>
            <a:endParaRPr lang="ru-RU" dirty="0">
              <a:solidFill>
                <a:srgbClr val="DF454C"/>
              </a:solidFill>
              <a:latin typeface="PF Din Text Cond Pro" charset="0"/>
              <a:ea typeface="PF Din Text Cond Pro" charset="0"/>
              <a:cs typeface="PF Din Text Cond Pro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3954" y="2668101"/>
            <a:ext cx="23681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Для должностных лиц штраф составляет от ¼ до ½ размера суммы расчёта без применения ККТ, но не менее 10 000 рублей</a:t>
            </a:r>
            <a:endParaRPr lang="ru-RU" sz="1000" dirty="0">
              <a:solidFill>
                <a:srgbClr val="00425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954" y="2372086"/>
            <a:ext cx="2368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Для ИП</a:t>
            </a:r>
            <a:endParaRPr lang="ru-RU" sz="1400" dirty="0">
              <a:solidFill>
                <a:srgbClr val="00425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19676" y="2372086"/>
            <a:ext cx="2368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Для ООО</a:t>
            </a:r>
            <a:endParaRPr lang="ru-RU" sz="1400" dirty="0">
              <a:solidFill>
                <a:srgbClr val="00425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19678" y="2668101"/>
            <a:ext cx="25819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Для юридических лиц — от ¾ </a:t>
            </a:r>
          </a:p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до 1 размера суммы расчета </a:t>
            </a:r>
          </a:p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без применения ККТ, не менее </a:t>
            </a:r>
          </a:p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30 000 рублей (ч. 2 ст. 14,5 КоАП РФ)</a:t>
            </a:r>
            <a:endParaRPr lang="ru-RU" sz="1000" dirty="0">
              <a:solidFill>
                <a:srgbClr val="00425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3953" y="3967175"/>
            <a:ext cx="506119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При выявлении повторного неприменения ККТ организация и ИП могут получить приостановление деятельности на срок до 90 суток</a:t>
            </a:r>
            <a:endParaRPr lang="ru-RU" sz="10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562" y="5563696"/>
            <a:ext cx="490413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Применение ККТ, не соответствующей установленным </a:t>
            </a:r>
            <a:r>
              <a:rPr lang="ru-RU" sz="1000" dirty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т</a:t>
            </a: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ребованиям, нарушение порядка регистрации ККТ, порядка, сроков и условий </a:t>
            </a:r>
          </a:p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её перерегистрации, порядка и условий её применения.</a:t>
            </a:r>
            <a:endParaRPr lang="ru-RU" sz="1000" dirty="0">
              <a:solidFill>
                <a:srgbClr val="00425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30628" y="5563696"/>
            <a:ext cx="59046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Для должностных лиц и ИП — предупреждение или штраф от 1,5 тыс. до 3 тыс. рублей, </a:t>
            </a:r>
          </a:p>
          <a:p>
            <a:pPr>
              <a:lnSpc>
                <a:spcPts val="1500"/>
              </a:lnSpc>
            </a:pPr>
            <a:r>
              <a:rPr lang="ru-RU" sz="1000" dirty="0" smtClean="0">
                <a:solidFill>
                  <a:srgbClr val="004251"/>
                </a:solidFill>
                <a:latin typeface="Open Sans" charset="0"/>
                <a:ea typeface="Open Sans" charset="0"/>
                <a:cs typeface="Open Sans" charset="0"/>
              </a:rPr>
              <a:t>для организаций — предупреждение или штраф от 5 тыс. до 10 тыс. рублей (ч. 4 ст. 14,5 КоАП РФ). Санкция за нарушение порядка и условий применения ККТ будет действовать только с 1 февраля 2017 года.</a:t>
            </a:r>
            <a:endParaRPr lang="ru-RU" sz="1000" dirty="0">
              <a:solidFill>
                <a:srgbClr val="00425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062" y="5225142"/>
            <a:ext cx="2368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251"/>
                </a:solidFill>
                <a:latin typeface="PF Din Text Cond Pro Medium" charset="0"/>
                <a:ea typeface="PF Din Text Cond Pro Medium" charset="0"/>
                <a:cs typeface="PF Din Text Cond Pro Medium" charset="0"/>
              </a:rPr>
              <a:t>Нарушение</a:t>
            </a:r>
            <a:endParaRPr lang="ru-RU" sz="1600" dirty="0">
              <a:solidFill>
                <a:srgbClr val="004251"/>
              </a:solidFill>
              <a:latin typeface="PF Din Text Cond Pro Medium" charset="0"/>
              <a:ea typeface="PF Din Text Cond Pro Medium" charset="0"/>
              <a:cs typeface="PF Din Text Cond Pro Medium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0629" y="5225142"/>
            <a:ext cx="2368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4251"/>
                </a:solidFill>
                <a:latin typeface="PF Din Text Cond Pro Medium" charset="0"/>
                <a:ea typeface="PF Din Text Cond Pro Medium" charset="0"/>
                <a:cs typeface="PF Din Text Cond Pro Medium" charset="0"/>
              </a:rPr>
              <a:t>Санкции</a:t>
            </a:r>
            <a:endParaRPr lang="ru-RU" sz="1600" dirty="0">
              <a:solidFill>
                <a:srgbClr val="004251"/>
              </a:solidFill>
              <a:latin typeface="PF Din Text Cond Pro Medium" charset="0"/>
              <a:ea typeface="PF Din Text Cond Pro Medium" charset="0"/>
              <a:cs typeface="PF Din Text Cond 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2754" y="1774474"/>
            <a:ext cx="326370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Приобрести новую ККТ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4251"/>
              </a:solidFill>
              <a:latin typeface="PF Din Text Cond Pro" charset="0"/>
              <a:ea typeface="PF Din Text Cond Pro" charset="0"/>
              <a:cs typeface="PF Din Text Cond Pro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004251"/>
              </a:solidFill>
              <a:latin typeface="PF Din Text Cond Pro" charset="0"/>
              <a:ea typeface="PF Din Text Cond Pro" charset="0"/>
              <a:cs typeface="PF Din Text Cond Pro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Заключить договор с ОФД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02754" y="4183768"/>
            <a:ext cx="540503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Зарегистрировать ККТ</a:t>
            </a:r>
            <a:r>
              <a:rPr lang="en-US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 </a:t>
            </a:r>
            <a:r>
              <a:rPr lang="ru-RU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онлайн на сайте </a:t>
            </a:r>
            <a:r>
              <a:rPr lang="en-US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nalog.ru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004251"/>
              </a:solidFill>
              <a:latin typeface="PF Din Text Cond Pro" charset="0"/>
              <a:ea typeface="PF Din Text Cond Pro" charset="0"/>
              <a:cs typeface="PF Din Text Cond Pro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4251"/>
                </a:solidFill>
                <a:latin typeface="PF Din Text Cond Pro" charset="0"/>
                <a:ea typeface="PF Din Text Cond Pro" charset="0"/>
                <a:cs typeface="PF Din Text Cond Pro" charset="0"/>
              </a:rPr>
              <a:t>Снять старую ККТ с регистрации</a:t>
            </a:r>
            <a:endParaRPr lang="ru-RU" dirty="0">
              <a:solidFill>
                <a:srgbClr val="004251"/>
              </a:solidFill>
              <a:latin typeface="PF Din Text Cond Pro" charset="0"/>
              <a:ea typeface="PF Din Text Cond Pro" charset="0"/>
              <a:cs typeface="PF Din Text Cond Pro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0562" y="524106"/>
            <a:ext cx="10848833" cy="9061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Как переходить на новый порядок?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7" y="1628623"/>
            <a:ext cx="719328" cy="73761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7" y="2825663"/>
            <a:ext cx="719328" cy="73761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7" y="4039835"/>
            <a:ext cx="719328" cy="73761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7" y="5236875"/>
            <a:ext cx="719328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2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21371"/>
              </p:ext>
            </p:extLst>
          </p:nvPr>
        </p:nvGraphicFramePr>
        <p:xfrm>
          <a:off x="700564" y="1303184"/>
          <a:ext cx="9050539" cy="4382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423"/>
                <a:gridCol w="1885529"/>
                <a:gridCol w="1885529"/>
                <a:gridCol w="1885529"/>
                <a:gridCol w="1885529"/>
              </a:tblGrid>
              <a:tr h="5733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Сервис </a:t>
                      </a:r>
                      <a:r>
                        <a:rPr lang="en-US" sz="1600" b="0" i="0" u="none" strike="noStrike" dirty="0" err="1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-Retail</a:t>
                      </a:r>
                      <a:r>
                        <a:rPr lang="ru-RU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+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банковские </a:t>
                      </a:r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услуги</a:t>
                      </a:r>
                    </a:p>
                  </a:txBody>
                  <a:tcPr marL="137160" marR="137160" marT="137160" marB="137160" anchor="b">
                    <a:lnB w="12700" cmpd="sng"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 Только сервис </a:t>
                      </a:r>
                      <a:r>
                        <a:rPr lang="en-US" sz="1600" b="0" i="0" u="none" strike="noStrike" dirty="0" err="1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Thin" charset="0"/>
                          <a:ea typeface="PF Din Text Cond Pro Thin" charset="0"/>
                          <a:cs typeface="PF Din Text Cond Pro Thin" charset="0"/>
                        </a:rPr>
                        <a:t>-Retail</a:t>
                      </a:r>
                      <a:endParaRPr lang="en-US" sz="1600" b="0" i="0" u="none" strike="noStrike" dirty="0">
                        <a:solidFill>
                          <a:srgbClr val="004251"/>
                        </a:solidFill>
                        <a:effectLst/>
                        <a:latin typeface="PF Din Text Cond Pro Thin" charset="0"/>
                        <a:ea typeface="PF Din Text Cond Pro Thin" charset="0"/>
                        <a:cs typeface="PF Din Text Cond Pro Thin" charset="0"/>
                      </a:endParaRPr>
                    </a:p>
                  </a:txBody>
                  <a:tcPr marL="137160" marR="137160" marT="137160" marB="137160" anchor="b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"</a:t>
                      </a:r>
                      <a:r>
                        <a:rPr lang="ru-RU" sz="12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Популярный»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Используйте свой расчетный счет, если он уже есть и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эквайринг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 от банка-партнера 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251"/>
                        </a:solidFill>
                        <a:effectLst/>
                        <a:uLnTx/>
                        <a:uFillTx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с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привлекательной ставкой!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251"/>
                        </a:solidFill>
                        <a:effectLst/>
                        <a:uLnTx/>
                        <a:uFillTx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C2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"Средний </a:t>
                      </a:r>
                      <a:r>
                        <a:rPr lang="ru-RU" sz="12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бизнес»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Развивайте вашу сеть вместе с вами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251"/>
                        </a:solidFill>
                        <a:effectLst/>
                        <a:uLnTx/>
                        <a:uFillTx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4251"/>
                        </a:solidFill>
                        <a:effectLst/>
                        <a:latin typeface="PF Din Text Cond Pro Medium" charset="0"/>
                        <a:ea typeface="PF Din Text Cond Pro Medium" charset="0"/>
                        <a:cs typeface="PF Din Text Cond Pro Medium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"Малый </a:t>
                      </a:r>
                      <a:r>
                        <a:rPr lang="ru-RU" sz="12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бизнес»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Всё необходимое для успешного роста вашего бизнеса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251"/>
                        </a:solidFill>
                        <a:effectLst/>
                        <a:uLnTx/>
                        <a:uFillTx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4251"/>
                        </a:solidFill>
                        <a:effectLst/>
                        <a:latin typeface="PF Din Text Cond Pro Medium" charset="0"/>
                        <a:ea typeface="PF Din Text Cond Pro Medium" charset="0"/>
                        <a:cs typeface="PF Din Text Cond Pro Medium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"</a:t>
                      </a:r>
                      <a:r>
                        <a:rPr lang="ru-RU" sz="1200" b="0" i="0" u="none" strike="noStrike" dirty="0" err="1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Микробизнес</a:t>
                      </a:r>
                      <a:r>
                        <a:rPr lang="ru-RU" sz="12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251"/>
                          </a:solidFill>
                          <a:effectLst/>
                          <a:uLnTx/>
                          <a:uFillTx/>
                          <a:latin typeface="Open Sans" charset="0"/>
                          <a:ea typeface="Open Sans" charset="0"/>
                          <a:cs typeface="Open Sans" charset="0"/>
                        </a:rPr>
                        <a:t>Никаких дополнительных нагрузок на ваш бизнес 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251"/>
                        </a:solidFill>
                        <a:effectLst/>
                        <a:uLnTx/>
                        <a:uFillTx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4251"/>
                        </a:solidFill>
                        <a:effectLst/>
                        <a:latin typeface="PF Din Text Cond Pro Medium" charset="0"/>
                        <a:ea typeface="PF Din Text Cond Pro Medium" charset="0"/>
                        <a:cs typeface="PF Din Text Cond Pro Medium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</a:tr>
              <a:tr h="4454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Стоимость лицензии на одно кассовое место (плата </a:t>
                      </a:r>
                      <a:endParaRPr lang="ru-RU" sz="800" u="none" strike="noStrike" dirty="0" smtClean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algn="l" fontAlgn="b"/>
                      <a:r>
                        <a:rPr lang="ru-RU" sz="8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в </a:t>
                      </a:r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мес.\год)</a:t>
                      </a:r>
                      <a:endParaRPr lang="ru-RU" sz="8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1 500 руб</a:t>
                      </a:r>
                      <a:r>
                        <a:rPr lang="ru-RU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.</a:t>
                      </a:r>
                    </a:p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15 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000руб.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C2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2 500 </a:t>
                      </a:r>
                      <a:r>
                        <a:rPr lang="ru-RU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руб.</a:t>
                      </a:r>
                    </a:p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25 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000 руб.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1 500 руб</a:t>
                      </a:r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.</a:t>
                      </a:r>
                    </a:p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15 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000 руб.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900 руб</a:t>
                      </a:r>
                      <a:r>
                        <a:rPr lang="ru-RU" sz="1600" b="0" i="0" u="none" strike="noStrike" dirty="0" smtClean="0">
                          <a:solidFill>
                            <a:srgbClr val="004251"/>
                          </a:solidFill>
                          <a:effectLst/>
                          <a:latin typeface="PF Din Text Cond Pro Medium" charset="0"/>
                          <a:ea typeface="PF Din Text Cond Pro Medium" charset="0"/>
                          <a:cs typeface="PF Din Text Cond Pro Medium" charset="0"/>
                        </a:rPr>
                        <a:t>.</a:t>
                      </a:r>
                    </a:p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9 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000 руб.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</a:tr>
              <a:tr h="415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Доступно торговых позиций </a:t>
                      </a:r>
                      <a:r>
                        <a:rPr lang="ru-RU" sz="8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для </a:t>
                      </a:r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заведения </a:t>
                      </a:r>
                      <a:endParaRPr lang="ru-RU" sz="800" u="none" strike="noStrike" dirty="0" smtClean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в </a:t>
                      </a:r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систему </a:t>
                      </a:r>
                      <a:endParaRPr lang="ru-RU" sz="8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Н</a:t>
                      </a:r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еограниченно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C2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2 000+</a:t>
                      </a:r>
                      <a:endParaRPr lang="ru-RU" sz="1000" b="0" i="0" u="none" strike="noStrike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100</a:t>
                      </a:r>
                      <a:r>
                        <a:rPr lang="en-US" sz="1000" u="none" strike="noStrike" baseline="0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 – </a:t>
                      </a:r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1</a:t>
                      </a:r>
                      <a:r>
                        <a:rPr lang="en-US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999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1</a:t>
                      </a:r>
                      <a:r>
                        <a:rPr lang="en-US" sz="1000" u="none" strike="noStrike" baseline="0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 – </a:t>
                      </a:r>
                      <a:r>
                        <a:rPr lang="ru-RU" sz="1000" u="none" strike="noStrike" dirty="0" smtClean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</a:tr>
              <a:tr h="4035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Ставка торгового </a:t>
                      </a:r>
                      <a:r>
                        <a:rPr lang="ru-RU" sz="800" u="none" strike="noStrike" dirty="0" err="1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эквайринга</a:t>
                      </a:r>
                      <a:endParaRPr lang="ru-RU" sz="8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2,2%</a:t>
                      </a:r>
                      <a:endParaRPr lang="ru-RU" sz="1000" b="0" i="0" u="none" strike="noStrike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C2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</a:tr>
              <a:tr h="526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Техническая поддержка</a:t>
                      </a:r>
                      <a:endParaRPr lang="ru-RU" sz="800" b="1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Email, 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телефон, персональный менеджер</a:t>
                      </a:r>
                      <a:endParaRPr lang="ru-RU" sz="1000" b="1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C25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Email, 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телефон, персональный менеджер</a:t>
                      </a:r>
                      <a:endParaRPr lang="ru-RU" sz="1000" b="1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Email,</a:t>
                      </a:r>
                      <a:r>
                        <a:rPr lang="ru-RU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телефон</a:t>
                      </a:r>
                      <a:endParaRPr lang="ru-RU" sz="1000" b="1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004251"/>
                          </a:solidFill>
                          <a:effectLst/>
                          <a:latin typeface="Open Sans" charset="0"/>
                          <a:ea typeface="Open Sans" charset="0"/>
                          <a:cs typeface="Open Sans" charset="0"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004251"/>
                        </a:solidFill>
                        <a:effectLst/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92">
                        <a:alpha val="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00563" y="524106"/>
            <a:ext cx="8241214" cy="716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253D47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Тарифы за использование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043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352"/>
            </a:gs>
            <a:gs pos="74000">
              <a:srgbClr val="004352"/>
            </a:gs>
            <a:gs pos="83000">
              <a:srgbClr val="004352"/>
            </a:gs>
            <a:gs pos="100000">
              <a:srgbClr val="00435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00563" y="524106"/>
            <a:ext cx="9028081" cy="11032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6DCC25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В ежемесячный платеж за поддержание лицензии </a:t>
            </a:r>
            <a:r>
              <a:rPr lang="ru-RU" dirty="0" smtClean="0">
                <a:solidFill>
                  <a:srgbClr val="6DCC25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входит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0563" y="2920931"/>
            <a:ext cx="2368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Обновление </a:t>
            </a:r>
            <a:r>
              <a:rPr lang="ru-RU" sz="16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программного обеспечения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0563" y="3409967"/>
            <a:ext cx="277415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Вы можете быть уверены, что ваша касса будет соответствовать всем необходимым требованиям законодательства и контрольных органов. В частности - наше решение уже готово к изменениям 54 ФЗ. Кроме этого мы постоянно развиваем наши продукты, чтобы клиенты получали максимум возможностей для своего бизнеса.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74721" y="2920931"/>
            <a:ext cx="2368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Поддержка </a:t>
            </a:r>
            <a:r>
              <a:rPr lang="ru-RU" sz="16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пользователей системы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60735" y="3407685"/>
            <a:ext cx="258511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Наши менеджеры по работе с клиентами ответят на любые вопросы и </a:t>
            </a: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помогут сформировать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индивидуальное предложение.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48879" y="2920931"/>
            <a:ext cx="5522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Помощь </a:t>
            </a:r>
            <a:r>
              <a:rPr lang="ru-RU" sz="16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сотрудников компании </a:t>
            </a:r>
            <a:r>
              <a:rPr lang="ru-RU" sz="1600" dirty="0" err="1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i-retail</a:t>
            </a:r>
            <a:r>
              <a:rPr lang="ru-RU" sz="1600" dirty="0">
                <a:solidFill>
                  <a:schemeClr val="bg1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 в развитии бизнеса клиента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48879" y="3409967"/>
            <a:ext cx="532060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Нашей главной особенностью является то, что мы не просто делаем </a:t>
            </a: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программное обеспечение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и помогаем приобрести и настроить оборудование</a:t>
            </a: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>
              <a:lnSpc>
                <a:spcPts val="1600"/>
              </a:lnSpc>
            </a:pPr>
            <a:endParaRPr lang="ru-RU" sz="10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Мы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также с большим удовольствием предоставим помощь штатных: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8879" y="4334586"/>
            <a:ext cx="258511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Маркетологов </a:t>
            </a:r>
            <a:r>
              <a:rPr lang="ru-RU" sz="1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и менеджеров по развитию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– хотите создать интернет-магазин и </a:t>
            </a: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запустить рекламу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 Разработать персональную систему лояльности для клиентов и внедрить её</a:t>
            </a: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? Сделать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промо-акцию? Найти способ выделиться среди конкурентов? Нет проблем!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06023" y="4334586"/>
            <a:ext cx="258511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Бухгалтеров </a:t>
            </a:r>
            <a:r>
              <a:rPr lang="ru-RU" sz="1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и юристов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– нужна консультация по финансовым и юридическим вопросам</a:t>
            </a: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связанным </a:t>
            </a:r>
            <a:endParaRPr lang="en-US" sz="10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600"/>
              </a:lnSpc>
            </a:pPr>
            <a:r>
              <a:rPr lang="ru-RU" sz="10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с </a:t>
            </a:r>
            <a:r>
              <a:rPr lang="ru-RU" sz="1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торговлей? Только дайте знать!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00563" y="1937277"/>
            <a:ext cx="1823696" cy="902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rgbClr val="6DCC25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01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474720" y="1937277"/>
            <a:ext cx="1329099" cy="902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rgbClr val="6DCC25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02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248878" y="1937277"/>
            <a:ext cx="1504203" cy="9023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rgbClr val="6DCC25"/>
                </a:solidFill>
                <a:latin typeface="PF Din Text Cond Pro Thin" charset="0"/>
                <a:ea typeface="PF Din Text Cond Pro Thin" charset="0"/>
                <a:cs typeface="PF Din Text Cond Pro Thin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66264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9489</TotalTime>
  <Words>665</Words>
  <Application>Microsoft Office PowerPoint</Application>
  <PresentationFormat>Широкоэкранный</PresentationFormat>
  <Paragraphs>113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pf din text cond pro</vt:lpstr>
      <vt:lpstr>pf din text cond pro</vt:lpstr>
      <vt:lpstr>PF Din Text Cond Pro Medium</vt:lpstr>
      <vt:lpstr>PF Din Text Cond Pro Thin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i-Розница— омникальная торговая система.</dc:title>
  <dc:creator>Пользователь Microsoft Office</dc:creator>
  <cp:lastModifiedBy>Воробьев Иван</cp:lastModifiedBy>
  <cp:revision>319</cp:revision>
  <cp:lastPrinted>2016-09-14T17:22:51Z</cp:lastPrinted>
  <dcterms:created xsi:type="dcterms:W3CDTF">2016-02-23T14:41:06Z</dcterms:created>
  <dcterms:modified xsi:type="dcterms:W3CDTF">2017-05-22T15:59:14Z</dcterms:modified>
</cp:coreProperties>
</file>